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0"/>
  </p:notesMasterIdLst>
  <p:handoutMasterIdLst>
    <p:handoutMasterId r:id="rId21"/>
  </p:handoutMasterIdLst>
  <p:sldIdLst>
    <p:sldId id="257" r:id="rId5"/>
    <p:sldId id="317" r:id="rId6"/>
    <p:sldId id="324" r:id="rId7"/>
    <p:sldId id="325" r:id="rId8"/>
    <p:sldId id="323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19" r:id="rId19"/>
  </p:sldIdLst>
  <p:sldSz cx="19504025" cy="12188825"/>
  <p:notesSz cx="6858000" cy="9144000"/>
  <p:custDataLst>
    <p:tags r:id="rId22"/>
  </p:custDataLst>
  <p:defaultTextStyle>
    <a:defPPr>
      <a:defRPr lang="en-US"/>
    </a:defPPr>
    <a:lvl1pPr marL="0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8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97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55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ynders Nadia" initials="RN" lastIdx="1" clrIdx="0">
    <p:extLst>
      <p:ext uri="{19B8F6BF-5375-455C-9EA6-DF929625EA0E}">
        <p15:presenceInfo xmlns:p15="http://schemas.microsoft.com/office/powerpoint/2012/main" userId="Reynders Nadia" providerId="None"/>
      </p:ext>
    </p:extLst>
  </p:cmAuthor>
  <p:cmAuthor id="2" name="Reynders Nadia" initials="RN [2]" lastIdx="1" clrIdx="1">
    <p:extLst>
      <p:ext uri="{19B8F6BF-5375-455C-9EA6-DF929625EA0E}">
        <p15:presenceInfo xmlns:p15="http://schemas.microsoft.com/office/powerpoint/2012/main" userId="S::nadia.reynders@ond.vlaanderen.be::1ece8a83-f93f-433d-8534-bc2f5e11a0d9" providerId="AD"/>
      </p:ext>
    </p:extLst>
  </p:cmAuthor>
  <p:cmAuthor id="3" name="DEGUELDRE Emilie" initials="DE" lastIdx="3" clrIdx="2">
    <p:extLst>
      <p:ext uri="{19B8F6BF-5375-455C-9EA6-DF929625EA0E}">
        <p15:presenceInfo xmlns:p15="http://schemas.microsoft.com/office/powerpoint/2012/main" userId="S-1-5-21-1759653605-1313832288-709122288-1193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6"/>
    <a:srgbClr val="E30613"/>
    <a:srgbClr val="FA3841"/>
    <a:srgbClr val="007FDE"/>
    <a:srgbClr val="363636"/>
    <a:srgbClr val="FC8086"/>
    <a:srgbClr val="3D5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9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80"/>
    </p:cViewPr>
  </p:sorterViewPr>
  <p:notesViewPr>
    <p:cSldViewPr snapToGrid="0">
      <p:cViewPr varScale="1">
        <p:scale>
          <a:sx n="53" d="100"/>
          <a:sy n="53" d="100"/>
        </p:scale>
        <p:origin x="1796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34BA-4E2C-4961-9707-639F82DFAE3D}" type="datetimeFigureOut">
              <a:rPr lang="fr-BE" smtClean="0"/>
              <a:t>12-12-21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5E546-1842-4BB7-BFE7-DBF0B5D4E0C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3940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F690E-8345-4BB3-A421-7E6798D8209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77BB0-ADFA-4624-95A4-E2F18F37FA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5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1pPr>
    <a:lvl2pPr marL="760463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2pPr>
    <a:lvl3pPr marL="1520928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3pPr>
    <a:lvl4pPr marL="2281391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4pPr>
    <a:lvl5pPr marL="3041856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5pPr>
    <a:lvl6pPr marL="3802319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6pPr>
    <a:lvl7pPr marL="4562782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7pPr>
    <a:lvl8pPr marL="5323246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8pPr>
    <a:lvl9pPr marL="6083710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77BB0-ADFA-4624-95A4-E2F18F37FA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9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04025" cy="10971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5D14D-9563-44ED-9224-61B57E1AE44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438003" y="6226005"/>
            <a:ext cx="14628019" cy="1421928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96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972" y="3107431"/>
            <a:ext cx="13034096" cy="29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7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6DE61A4-13B0-48D9-A056-98E790DD7C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3196" y="2401119"/>
            <a:ext cx="18319537" cy="7809681"/>
          </a:xfrm>
          <a:custGeom>
            <a:avLst/>
            <a:gdLst>
              <a:gd name="connsiteX0" fmla="*/ 0 w 18357637"/>
              <a:gd name="connsiteY0" fmla="*/ 0 h 8571681"/>
              <a:gd name="connsiteX1" fmla="*/ 18357637 w 18357637"/>
              <a:gd name="connsiteY1" fmla="*/ 0 h 8571681"/>
              <a:gd name="connsiteX2" fmla="*/ 18357637 w 18357637"/>
              <a:gd name="connsiteY2" fmla="*/ 8571681 h 8571681"/>
              <a:gd name="connsiteX3" fmla="*/ 0 w 18357637"/>
              <a:gd name="connsiteY3" fmla="*/ 8571681 h 85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7637" h="8571681">
                <a:moveTo>
                  <a:pt x="0" y="0"/>
                </a:moveTo>
                <a:lnTo>
                  <a:pt x="18357637" y="0"/>
                </a:lnTo>
                <a:lnTo>
                  <a:pt x="18357637" y="8571681"/>
                </a:lnTo>
                <a:lnTo>
                  <a:pt x="0" y="857168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91D0B0-CF70-47A3-8D5C-34C03733D9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10432542"/>
            <a:ext cx="18319538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SzPct val="80000"/>
              <a:buFontTx/>
              <a:buNone/>
              <a:defRPr sz="2000" b="0"/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Source 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0212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0204FF-1096-44A2-A6C8-F51F7B86641B}"/>
              </a:ext>
            </a:extLst>
          </p:cNvPr>
          <p:cNvSpPr/>
          <p:nvPr userDrawn="1"/>
        </p:nvSpPr>
        <p:spPr>
          <a:xfrm>
            <a:off x="573196" y="2401120"/>
            <a:ext cx="18357636" cy="7809681"/>
          </a:xfrm>
          <a:custGeom>
            <a:avLst/>
            <a:gdLst>
              <a:gd name="connsiteX0" fmla="*/ 0 w 18357636"/>
              <a:gd name="connsiteY0" fmla="*/ 0 h 7809681"/>
              <a:gd name="connsiteX1" fmla="*/ 18357636 w 18357636"/>
              <a:gd name="connsiteY1" fmla="*/ 0 h 7809681"/>
              <a:gd name="connsiteX2" fmla="*/ 18357636 w 18357636"/>
              <a:gd name="connsiteY2" fmla="*/ 7809681 h 7809681"/>
              <a:gd name="connsiteX3" fmla="*/ 0 w 18357636"/>
              <a:gd name="connsiteY3" fmla="*/ 7809681 h 780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7636" h="7809681">
                <a:moveTo>
                  <a:pt x="0" y="0"/>
                </a:moveTo>
                <a:lnTo>
                  <a:pt x="18357636" y="0"/>
                </a:lnTo>
                <a:lnTo>
                  <a:pt x="18357636" y="7809681"/>
                </a:lnTo>
                <a:lnTo>
                  <a:pt x="0" y="78096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sx="101000" sy="101000" algn="ctr" rotWithShape="0">
              <a:schemeClr val="bg1">
                <a:lumMod val="65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/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91D0B0-CF70-47A3-8D5C-34C03733D9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10432542"/>
            <a:ext cx="18357636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SzPct val="80000"/>
              <a:buFontTx/>
              <a:buNone/>
              <a:defRPr sz="2000" b="0"/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Source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239F8A-C02B-4D7E-B2A7-1E6D129C1A7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3195" y="2401120"/>
            <a:ext cx="18319538" cy="7809681"/>
          </a:xfrm>
          <a:prstGeom prst="rect">
            <a:avLst/>
          </a:prstGeom>
        </p:spPr>
        <p:txBody>
          <a:bodyPr wrap="square" lIns="15240" tIns="7620" rIns="15240" bIns="7620" anchor="ctr">
            <a:noAutofit/>
          </a:bodyPr>
          <a:lstStyle>
            <a:lvl1pPr marL="0" indent="0" algn="ctr">
              <a:buSzPct val="80000"/>
              <a:buFont typeface="Arial" panose="020B0604020202020204" pitchFamily="34" charset="0"/>
              <a:buNone/>
              <a:defRPr sz="2000" b="0"/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04539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239F8A-C02B-4D7E-B2A7-1E6D129C1A7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3195" y="2401120"/>
            <a:ext cx="18319538" cy="7809681"/>
          </a:xfrm>
          <a:prstGeom prst="rect">
            <a:avLst/>
          </a:prstGeom>
        </p:spPr>
        <p:txBody>
          <a:bodyPr wrap="square" lIns="15240" tIns="7620" rIns="15240" bIns="7620" anchor="ctr">
            <a:noAutofit/>
          </a:bodyPr>
          <a:lstStyle>
            <a:lvl1pPr marL="0" indent="0" algn="ctr">
              <a:buSzPct val="80000"/>
              <a:buFont typeface="Arial" panose="020B0604020202020204" pitchFamily="34" charset="0"/>
              <a:buNone/>
              <a:defRPr sz="2000" b="0"/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91D0B0-CF70-47A3-8D5C-34C03733D9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10432542"/>
            <a:ext cx="18319538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SzPct val="80000"/>
              <a:buFontTx/>
              <a:buNone/>
              <a:defRPr sz="2000" b="0"/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Source 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5318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04025" cy="10971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5D14D-9563-44ED-9224-61B57E1AE4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003" y="4734331"/>
            <a:ext cx="14628019" cy="1421928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9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5A3DF-2FA0-488E-B48F-FBCDB7AE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3" y="6401956"/>
            <a:ext cx="14628019" cy="7571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0">
                <a:solidFill>
                  <a:schemeClr val="accent1"/>
                </a:solidFill>
                <a:latin typeface="+mn-lt"/>
              </a:defRPr>
            </a:lvl1pPr>
            <a:lvl2pPr marL="731383" indent="0" algn="ctr">
              <a:buNone/>
              <a:defRPr sz="3199"/>
            </a:lvl2pPr>
            <a:lvl3pPr marL="1462766" indent="0" algn="ctr">
              <a:buNone/>
              <a:defRPr sz="2879"/>
            </a:lvl3pPr>
            <a:lvl4pPr marL="2194149" indent="0" algn="ctr">
              <a:buNone/>
              <a:defRPr sz="2560"/>
            </a:lvl4pPr>
            <a:lvl5pPr marL="2925531" indent="0" algn="ctr">
              <a:buNone/>
              <a:defRPr sz="2560"/>
            </a:lvl5pPr>
            <a:lvl6pPr marL="3656914" indent="0" algn="ctr">
              <a:buNone/>
              <a:defRPr sz="2560"/>
            </a:lvl6pPr>
            <a:lvl7pPr marL="4388297" indent="0" algn="ctr">
              <a:buNone/>
              <a:defRPr sz="2560"/>
            </a:lvl7pPr>
            <a:lvl8pPr marL="5119680" indent="0" algn="ctr">
              <a:buNone/>
              <a:defRPr sz="2560"/>
            </a:lvl8pPr>
            <a:lvl9pPr marL="5851063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64" y="3228858"/>
            <a:ext cx="7058009" cy="161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4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DA2AB-40C9-409E-A116-55631411C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95" y="2401119"/>
            <a:ext cx="18319538" cy="680186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>
              <a:defRPr sz="4800" b="1"/>
            </a:lvl1pPr>
          </a:lstStyle>
          <a:p>
            <a:r>
              <a:rPr lang="en-US"/>
              <a:t>Main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B2F0-037C-4E46-A558-605CEAC82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4264356"/>
            <a:ext cx="18319538" cy="2015936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590550" indent="-590550">
              <a:spcBef>
                <a:spcPts val="2400"/>
              </a:spcBef>
              <a:buSzPct val="80000"/>
              <a:buFontTx/>
              <a:buBlip>
                <a:blip r:embed="rId3"/>
              </a:buBlip>
              <a:defRPr sz="3800" b="1"/>
            </a:lvl1pPr>
            <a:lvl2pPr marL="1219200" indent="-487363">
              <a:spcBef>
                <a:spcPts val="2400"/>
              </a:spcBef>
              <a:buSzPct val="70000"/>
              <a:buFontTx/>
              <a:buBlip>
                <a:blip r:embed="rId3"/>
              </a:buBlip>
              <a:defRPr sz="3400" b="0"/>
            </a:lvl2pPr>
            <a:lvl3pPr marL="1752600" indent="-442913">
              <a:spcBef>
                <a:spcPts val="2400"/>
              </a:spcBef>
              <a:buSzPct val="70000"/>
              <a:buFontTx/>
              <a:buBlip>
                <a:blip r:embed="rId3"/>
              </a:buBlip>
              <a:defRPr sz="28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410ADC-E04F-4A07-A71F-80357E23DA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195" y="3254825"/>
            <a:ext cx="18319538" cy="4862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3400" b="0"/>
            </a:lvl1pPr>
          </a:lstStyle>
          <a:p>
            <a:pPr lvl="0"/>
            <a:r>
              <a:rPr lang="en-US"/>
              <a:t>Sub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3161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DA2AB-40C9-409E-A116-55631411C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95" y="2401119"/>
            <a:ext cx="18319538" cy="680186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>
              <a:defRPr sz="4800" b="1"/>
            </a:lvl1pPr>
          </a:lstStyle>
          <a:p>
            <a:r>
              <a:rPr lang="en-US"/>
              <a:t>Main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B2F0-037C-4E46-A558-605CEAC82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4264356"/>
            <a:ext cx="10872045" cy="4185761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647700" indent="-647700">
              <a:spcBef>
                <a:spcPts val="30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 sz="3800" b="1"/>
            </a:lvl1pPr>
            <a:lvl2pPr marL="1097074" indent="-365691">
              <a:buSzPct val="70000"/>
              <a:buFontTx/>
              <a:buBlip>
                <a:blip r:embed="rId3"/>
              </a:buBlip>
              <a:defRPr sz="24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8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Item</a:t>
            </a:r>
          </a:p>
          <a:p>
            <a:pPr lvl="0"/>
            <a:r>
              <a:rPr lang="en-US"/>
              <a:t>Item</a:t>
            </a:r>
          </a:p>
          <a:p>
            <a:pPr lvl="0"/>
            <a:r>
              <a:rPr lang="en-US"/>
              <a:t>Item</a:t>
            </a:r>
          </a:p>
          <a:p>
            <a:pPr lvl="0"/>
            <a:r>
              <a:rPr lang="en-US"/>
              <a:t>Item</a:t>
            </a:r>
          </a:p>
          <a:p>
            <a:pPr lvl="0"/>
            <a:r>
              <a:rPr lang="en-US"/>
              <a:t>Item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410ADC-E04F-4A07-A71F-80357E23DA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195" y="3254825"/>
            <a:ext cx="18319538" cy="4862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3400" b="0"/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F8BBD4F-3D4E-4B2A-A415-81F0EDB94C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917363" y="4264025"/>
            <a:ext cx="6975475" cy="66484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4999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DA2AB-40C9-409E-A116-55631411C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95" y="2401119"/>
            <a:ext cx="18319538" cy="680186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B2F0-037C-4E46-A558-605CEAC82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4264356"/>
            <a:ext cx="8472262" cy="3274743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647700" indent="-647700">
              <a:spcBef>
                <a:spcPts val="3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  <a:defRPr lang="en-US" sz="3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marL="647700" lvl="0" indent="-647700" algn="l" defTabSz="1462766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/>
              <a:t>Item 1</a:t>
            </a:r>
          </a:p>
          <a:p>
            <a:pPr marL="647700" lvl="0" indent="-647700" algn="l" defTabSz="1462766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/>
              <a:t>Item 1</a:t>
            </a:r>
          </a:p>
          <a:p>
            <a:pPr marL="647700" lvl="0" indent="-647700" algn="l" defTabSz="1462766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/>
              <a:t>Item 1</a:t>
            </a:r>
          </a:p>
          <a:p>
            <a:pPr marL="647700" lvl="0" indent="-647700" algn="l" defTabSz="1462766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/>
              <a:t>Item 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410ADC-E04F-4A07-A71F-80357E23DA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195" y="3254825"/>
            <a:ext cx="18319538" cy="4862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3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1876B3-67BB-4EDF-93B4-05AF22399EC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535887" y="4264356"/>
            <a:ext cx="9356846" cy="3822585"/>
          </a:xfrm>
          <a:prstGeom prst="rect">
            <a:avLst/>
          </a:prstGeom>
        </p:spPr>
        <p:txBody>
          <a:bodyPr wrap="square" lIns="15240" tIns="7620" rIns="15240" bIns="7620">
            <a:noAutofit/>
          </a:bodyPr>
          <a:lstStyle>
            <a:lvl1pPr marL="552450" indent="-552450">
              <a:buSzPct val="80000"/>
              <a:buFontTx/>
              <a:buBlip>
                <a:blip r:embed="rId3"/>
              </a:buBlip>
              <a:defRPr sz="3800" b="1">
                <a:solidFill>
                  <a:schemeClr val="accent1"/>
                </a:solidFill>
              </a:defRPr>
            </a:lvl1pPr>
            <a:lvl2pPr marL="1200150" indent="-468313">
              <a:buSzPct val="70000"/>
              <a:buFontTx/>
              <a:buBlip>
                <a:blip r:embed="rId3"/>
              </a:buBlip>
              <a:defRPr lang="en-US" sz="3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6887" indent="-457200">
              <a:buSzPct val="70000"/>
              <a:buFontTx/>
              <a:buBlip>
                <a:blip r:embed="rId3"/>
              </a:buBlip>
              <a:defRPr lang="en-US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marL="1219200" lvl="1" indent="-487363" algn="l" defTabSz="1462766" rtl="0" eaLnBrk="1" latinLnBrk="0" hangingPunct="1">
              <a:lnSpc>
                <a:spcPct val="90000"/>
              </a:lnSpc>
              <a:spcBef>
                <a:spcPts val="800"/>
              </a:spcBef>
              <a:buSzPct val="70000"/>
              <a:buFontTx/>
              <a:buBlip>
                <a:blip r:embed="rId3"/>
              </a:buBlip>
            </a:pPr>
            <a:r>
              <a:rPr lang="en-US"/>
              <a:t>Second level</a:t>
            </a:r>
          </a:p>
          <a:p>
            <a:pPr marL="1752600" lvl="2" indent="-442913" algn="l" defTabSz="1462766" rtl="0" eaLnBrk="1" latinLnBrk="0" hangingPunct="1">
              <a:lnSpc>
                <a:spcPct val="90000"/>
              </a:lnSpc>
              <a:spcBef>
                <a:spcPts val="800"/>
              </a:spcBef>
              <a:buSzPct val="70000"/>
              <a:buFontTx/>
              <a:buBlip>
                <a:blip r:embed="rId3"/>
              </a:buBlip>
            </a:pPr>
            <a:r>
              <a:rPr lang="en-US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9680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DA2AB-40C9-409E-A116-55631411C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95" y="2401119"/>
            <a:ext cx="18319538" cy="680186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B2F0-037C-4E46-A558-605CEAC82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4264356"/>
            <a:ext cx="8501290" cy="5416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spcBef>
                <a:spcPts val="5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800" b="1">
                <a:solidFill>
                  <a:schemeClr val="accent1"/>
                </a:solidFill>
              </a:defRPr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1   Item 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410ADC-E04F-4A07-A71F-80357E23DA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195" y="3254825"/>
            <a:ext cx="18319538" cy="4862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3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CD4906-1C24-4AB7-9362-07BDE0C9FD9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73195" y="5447685"/>
            <a:ext cx="8501290" cy="5416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spcBef>
                <a:spcPts val="5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800" b="1">
                <a:solidFill>
                  <a:schemeClr val="accent1"/>
                </a:solidFill>
              </a:defRPr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2   Item 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47F956-DC44-404A-B8ED-4384109A4F6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73195" y="6631014"/>
            <a:ext cx="8501290" cy="5416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spcBef>
                <a:spcPts val="5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800" b="1">
                <a:solidFill>
                  <a:schemeClr val="accent1"/>
                </a:solidFill>
              </a:defRPr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3   Item 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B492763-BF04-45B4-8A20-CCC031D03F3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73195" y="7814344"/>
            <a:ext cx="8501290" cy="5416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spcBef>
                <a:spcPts val="5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800" b="1">
                <a:solidFill>
                  <a:schemeClr val="accent1"/>
                </a:solidFill>
              </a:defRPr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4  Item 1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E8E353-43F8-4402-8736-EF0672EDA32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535887" y="4264356"/>
            <a:ext cx="9356846" cy="3822585"/>
          </a:xfrm>
          <a:prstGeom prst="rect">
            <a:avLst/>
          </a:prstGeom>
        </p:spPr>
        <p:txBody>
          <a:bodyPr wrap="square" lIns="15240" tIns="7620" rIns="15240" bIns="7620">
            <a:noAutofit/>
          </a:bodyPr>
          <a:lstStyle>
            <a:lvl1pPr marL="457200" indent="-457200">
              <a:buSzPct val="80000"/>
              <a:buFontTx/>
              <a:buBlip>
                <a:blip r:embed="rId3"/>
              </a:buBlip>
              <a:defRPr lang="en-US" sz="3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097074" indent="-365691">
              <a:buSzPct val="70000"/>
              <a:buFontTx/>
              <a:buBlip>
                <a:blip r:embed="rId3"/>
              </a:buBlip>
              <a:defRPr lang="en-US" sz="3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6887" indent="-457200">
              <a:buSzPct val="70000"/>
              <a:buFontTx/>
              <a:buBlip>
                <a:blip r:embed="rId3"/>
              </a:buBlip>
              <a:defRPr lang="en-US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marL="552450" lvl="0" indent="-552450" algn="l" defTabSz="1462766" rtl="0" eaLnBrk="1" latinLnBrk="0" hangingPunct="1">
              <a:lnSpc>
                <a:spcPct val="90000"/>
              </a:lnSpc>
              <a:spcBef>
                <a:spcPts val="1600"/>
              </a:spcBef>
              <a:buSzPct val="80000"/>
              <a:buFontTx/>
              <a:buBlip>
                <a:blip r:embed="rId3"/>
              </a:buBlip>
            </a:pPr>
            <a:r>
              <a:rPr lang="en-US"/>
              <a:t>Edit Master text styles</a:t>
            </a:r>
          </a:p>
          <a:p>
            <a:pPr marL="1219200" lvl="1" indent="-487363" algn="l" defTabSz="1462766" rtl="0" eaLnBrk="1" latinLnBrk="0" hangingPunct="1">
              <a:lnSpc>
                <a:spcPct val="90000"/>
              </a:lnSpc>
              <a:spcBef>
                <a:spcPts val="800"/>
              </a:spcBef>
              <a:buSzPct val="70000"/>
              <a:buFontTx/>
              <a:buBlip>
                <a:blip r:embed="rId3"/>
              </a:buBlip>
            </a:pPr>
            <a:r>
              <a:rPr lang="en-US"/>
              <a:t>Second level</a:t>
            </a:r>
          </a:p>
          <a:p>
            <a:pPr marL="1752600" lvl="2" indent="-442913" algn="l" defTabSz="1462766" rtl="0" eaLnBrk="1" latinLnBrk="0" hangingPunct="1">
              <a:lnSpc>
                <a:spcPct val="90000"/>
              </a:lnSpc>
              <a:spcBef>
                <a:spcPts val="800"/>
              </a:spcBef>
              <a:buSzPct val="70000"/>
              <a:buFontTx/>
              <a:buBlip>
                <a:blip r:embed="rId3"/>
              </a:buBlip>
            </a:pPr>
            <a:r>
              <a:rPr lang="en-US"/>
              <a:t>Third level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9472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04025" cy="10971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5B9F1C-212E-4282-A9B9-503E4B4BA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003" y="5161785"/>
            <a:ext cx="14628019" cy="142192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algn="ctr" defTabSz="1462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9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96" y="3609474"/>
            <a:ext cx="4656932" cy="15523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1554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6DE61A4-13B0-48D9-A056-98E790DD7C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3196" y="2401119"/>
            <a:ext cx="18319537" cy="8038281"/>
          </a:xfrm>
          <a:custGeom>
            <a:avLst/>
            <a:gdLst>
              <a:gd name="connsiteX0" fmla="*/ 0 w 18357637"/>
              <a:gd name="connsiteY0" fmla="*/ 0 h 8571681"/>
              <a:gd name="connsiteX1" fmla="*/ 18357637 w 18357637"/>
              <a:gd name="connsiteY1" fmla="*/ 0 h 8571681"/>
              <a:gd name="connsiteX2" fmla="*/ 18357637 w 18357637"/>
              <a:gd name="connsiteY2" fmla="*/ 8571681 h 8571681"/>
              <a:gd name="connsiteX3" fmla="*/ 0 w 18357637"/>
              <a:gd name="connsiteY3" fmla="*/ 8571681 h 85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7637" h="8571681">
                <a:moveTo>
                  <a:pt x="0" y="0"/>
                </a:moveTo>
                <a:lnTo>
                  <a:pt x="18357637" y="0"/>
                </a:lnTo>
                <a:lnTo>
                  <a:pt x="18357637" y="8571681"/>
                </a:lnTo>
                <a:lnTo>
                  <a:pt x="0" y="857168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91D0B0-CF70-47A3-8D5C-34C03733D9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10620103"/>
            <a:ext cx="18357636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SzPct val="80000"/>
              <a:buFontTx/>
              <a:buNone/>
              <a:defRPr sz="2000" b="0"/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Source 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018883"/>
            <a:ext cx="3291842" cy="7543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6852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DA2AB-40C9-409E-A116-55631411C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95" y="2401119"/>
            <a:ext cx="18319538" cy="680186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>
              <a:defRPr sz="4800" b="1"/>
            </a:lvl1pPr>
          </a:lstStyle>
          <a:p>
            <a:r>
              <a:rPr lang="en-US"/>
              <a:t>Main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B2F0-037C-4E46-A558-605CEAC82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4264356"/>
            <a:ext cx="10965662" cy="6175044"/>
          </a:xfrm>
          <a:prstGeom prst="rect">
            <a:avLst/>
          </a:prstGeom>
        </p:spPr>
        <p:txBody>
          <a:bodyPr wrap="square" lIns="15240" tIns="7620" rIns="15240" bIns="7620">
            <a:noAutofit/>
          </a:bodyPr>
          <a:lstStyle>
            <a:lvl1pPr marL="457200" indent="-457200">
              <a:buSzPct val="80000"/>
              <a:buFontTx/>
              <a:buBlip>
                <a:blip r:embed="rId3"/>
              </a:buBlip>
              <a:defRPr lang="en-US" sz="3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43000" indent="-411163">
              <a:buSzPct val="70000"/>
              <a:buFontTx/>
              <a:buBlip>
                <a:blip r:embed="rId3"/>
              </a:buBlip>
              <a:defRPr lang="en-US" sz="3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6887" indent="-457200">
              <a:buSzPct val="70000"/>
              <a:buFontTx/>
              <a:buBlip>
                <a:blip r:embed="rId3"/>
              </a:buBlip>
              <a:defRPr lang="en-US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marL="552450" lvl="0" indent="-552450" algn="l" defTabSz="1462766" rtl="0" eaLnBrk="1" latinLnBrk="0" hangingPunct="1">
              <a:lnSpc>
                <a:spcPct val="90000"/>
              </a:lnSpc>
              <a:spcBef>
                <a:spcPts val="1600"/>
              </a:spcBef>
              <a:buSzPct val="80000"/>
              <a:buFontTx/>
              <a:buBlip>
                <a:blip r:embed="rId3"/>
              </a:buBlip>
            </a:pPr>
            <a:r>
              <a:rPr lang="en-US"/>
              <a:t>Edit Master text styles</a:t>
            </a:r>
          </a:p>
          <a:p>
            <a:pPr marL="1219200" lvl="1" indent="-487363" algn="l" defTabSz="1462766" rtl="0" eaLnBrk="1" latinLnBrk="0" hangingPunct="1">
              <a:lnSpc>
                <a:spcPct val="90000"/>
              </a:lnSpc>
              <a:spcBef>
                <a:spcPts val="800"/>
              </a:spcBef>
              <a:buSzPct val="70000"/>
              <a:buFontTx/>
              <a:buBlip>
                <a:blip r:embed="rId3"/>
              </a:buBlip>
            </a:pPr>
            <a:r>
              <a:rPr lang="en-US"/>
              <a:t>Second level</a:t>
            </a:r>
          </a:p>
          <a:p>
            <a:pPr marL="1752600" lvl="2" indent="-442913" algn="l" defTabSz="1462766" rtl="0" eaLnBrk="1" latinLnBrk="0" hangingPunct="1">
              <a:lnSpc>
                <a:spcPct val="90000"/>
              </a:lnSpc>
              <a:spcBef>
                <a:spcPts val="800"/>
              </a:spcBef>
              <a:buSzPct val="70000"/>
              <a:buFontTx/>
              <a:buBlip>
                <a:blip r:embed="rId3"/>
              </a:buBlip>
            </a:pPr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/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410ADC-E04F-4A07-A71F-80357E23DA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195" y="3254825"/>
            <a:ext cx="18319538" cy="4862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3400" b="0"/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D09B16B-13BA-4BFF-B7D7-4F9E475D76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959771" y="4264356"/>
            <a:ext cx="6932962" cy="6175044"/>
          </a:xfrm>
          <a:custGeom>
            <a:avLst/>
            <a:gdLst>
              <a:gd name="connsiteX0" fmla="*/ 0 w 18357637"/>
              <a:gd name="connsiteY0" fmla="*/ 0 h 8571681"/>
              <a:gd name="connsiteX1" fmla="*/ 18357637 w 18357637"/>
              <a:gd name="connsiteY1" fmla="*/ 0 h 8571681"/>
              <a:gd name="connsiteX2" fmla="*/ 18357637 w 18357637"/>
              <a:gd name="connsiteY2" fmla="*/ 8571681 h 8571681"/>
              <a:gd name="connsiteX3" fmla="*/ 0 w 18357637"/>
              <a:gd name="connsiteY3" fmla="*/ 8571681 h 85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7637" h="8571681">
                <a:moveTo>
                  <a:pt x="0" y="0"/>
                </a:moveTo>
                <a:lnTo>
                  <a:pt x="18357637" y="0"/>
                </a:lnTo>
                <a:lnTo>
                  <a:pt x="18357637" y="8571681"/>
                </a:lnTo>
                <a:lnTo>
                  <a:pt x="0" y="857168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018883"/>
            <a:ext cx="3291842" cy="75438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8523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E3F4CD-37A8-4BB7-BD68-942233FDFED7}"/>
              </a:ext>
            </a:extLst>
          </p:cNvPr>
          <p:cNvSpPr txBox="1">
            <a:spLocks/>
          </p:cNvSpPr>
          <p:nvPr userDrawn="1"/>
        </p:nvSpPr>
        <p:spPr>
          <a:xfrm>
            <a:off x="17265650" y="11297365"/>
            <a:ext cx="1593850" cy="292259"/>
          </a:xfrm>
          <a:prstGeom prst="rect">
            <a:avLst/>
          </a:prstGeom>
          <a:noFill/>
        </p:spPr>
        <p:txBody>
          <a:bodyPr wrap="square" lIns="15240" tIns="7620" rIns="15240" bIns="7620">
            <a:spAutoFit/>
          </a:bodyPr>
          <a:lstStyle>
            <a:defPPr>
              <a:defRPr lang="en-US"/>
            </a:defPPr>
            <a:lvl1pPr marL="0" algn="r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8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7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5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Slide</a:t>
            </a:r>
            <a:r>
              <a:rPr lang="en-US"/>
              <a:t> </a:t>
            </a:r>
            <a:fld id="{48F63A3B-78C7-47BE-AE5E-E10140E04643}" type="slidenum">
              <a:rPr lang="en-US" b="1" smtClean="0">
                <a:solidFill>
                  <a:schemeClr val="accent2"/>
                </a:solidFill>
              </a:rPr>
              <a:pPr/>
              <a:t>‹N°›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00846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7" r:id="rId3"/>
    <p:sldLayoutId id="2147483688" r:id="rId4"/>
    <p:sldLayoutId id="2147483686" r:id="rId5"/>
    <p:sldLayoutId id="2147483687" r:id="rId6"/>
    <p:sldLayoutId id="2147483678" r:id="rId7"/>
    <p:sldLayoutId id="2147483679" r:id="rId8"/>
    <p:sldLayoutId id="2147483685" r:id="rId9"/>
    <p:sldLayoutId id="2147483680" r:id="rId10"/>
    <p:sldLayoutId id="2147483682" r:id="rId11"/>
    <p:sldLayoutId id="2147483684" r:id="rId12"/>
  </p:sldLayoutIdLst>
  <p:hf hdr="0" ftr="0" dt="0"/>
  <p:txStyles>
    <p:titleStyle>
      <a:lvl1pPr algn="l" defTabSz="1462766" rtl="0" eaLnBrk="1" latinLnBrk="0" hangingPunct="1">
        <a:lnSpc>
          <a:spcPct val="90000"/>
        </a:lnSpc>
        <a:spcBef>
          <a:spcPct val="0"/>
        </a:spcBef>
        <a:buNone/>
        <a:defRPr sz="70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691" indent="-365691" algn="l" defTabSz="1462766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79" kern="1200">
          <a:solidFill>
            <a:schemeClr val="tx1"/>
          </a:solidFill>
          <a:latin typeface="+mn-lt"/>
          <a:ea typeface="+mn-ea"/>
          <a:cs typeface="+mn-cs"/>
        </a:defRPr>
      </a:lvl1pPr>
      <a:lvl2pPr marL="1097074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39" kern="1200">
          <a:solidFill>
            <a:schemeClr val="tx1"/>
          </a:solidFill>
          <a:latin typeface="+mn-lt"/>
          <a:ea typeface="+mn-ea"/>
          <a:cs typeface="+mn-cs"/>
        </a:defRPr>
      </a:lvl2pPr>
      <a:lvl3pPr marL="1828457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559840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4pPr>
      <a:lvl5pPr marL="3291223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5pPr>
      <a:lvl6pPr marL="4022606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6pPr>
      <a:lvl7pPr marL="4753988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7pPr>
      <a:lvl8pPr marL="5485371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8pPr>
      <a:lvl9pPr marL="6216754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1pPr>
      <a:lvl2pPr marL="731383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2pPr>
      <a:lvl3pPr marL="1462766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3pPr>
      <a:lvl4pPr marL="2194149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4pPr>
      <a:lvl5pPr marL="2925531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5pPr>
      <a:lvl6pPr marL="3656914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6pPr>
      <a:lvl7pPr marL="4388297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7pPr>
      <a:lvl8pPr marL="5119680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8pPr>
      <a:lvl9pPr marL="5851063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03196D4-BA72-4E8A-9EA2-956D9FDA8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126" y="6607760"/>
            <a:ext cx="14628019" cy="2169825"/>
          </a:xfrm>
        </p:spPr>
        <p:txBody>
          <a:bodyPr/>
          <a:lstStyle/>
          <a:p>
            <a:r>
              <a:rPr lang="en-US" sz="7500" dirty="0"/>
              <a:t>Presentation and Discussion on the Chairs' Conclusions</a:t>
            </a:r>
            <a:endParaRPr lang="fr-FR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CD70D00-E0CE-4FFE-AF24-E32A41460FEE}"/>
              </a:ext>
            </a:extLst>
          </p:cNvPr>
          <p:cNvSpPr txBox="1"/>
          <p:nvPr/>
        </p:nvSpPr>
        <p:spPr>
          <a:xfrm>
            <a:off x="5812471" y="8916784"/>
            <a:ext cx="808132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nl-BE" sz="4000" dirty="0"/>
              <a:t>SOM2, 14 December 2021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21907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680186"/>
          </a:xfrm>
        </p:spPr>
        <p:txBody>
          <a:bodyPr/>
          <a:lstStyle/>
          <a:p>
            <a:r>
              <a:rPr lang="en-US" dirty="0"/>
              <a:t>Announced projects, initiatives and activities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3300852"/>
            <a:ext cx="18319538" cy="17466320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ASEM LLL HUB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Publication UIL ‘Making Lifelong Learning a Reality: a handbook’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Publication UIL ‘Implementing Education for Sustainable Development (ESD) in Learning Cities’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Promote and disseminate materials and information on Learning Cities 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ETF self-assessment tool for </a:t>
            </a:r>
            <a:r>
              <a:rPr lang="en-US" b="0" dirty="0" err="1"/>
              <a:t>CoVEs</a:t>
            </a:r>
            <a:endParaRPr lang="en-US" b="0" dirty="0"/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ETF Network Skills Anticipation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ETF Network for Excellence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TVET Seminar, Russia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PLA on Inclusive Mobility, Belgium/Flemish Community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Global LLL Summit IAL Singapore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BILT Platform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ASEM WPP </a:t>
            </a:r>
            <a:r>
              <a:rPr lang="en-US" b="0" dirty="0" err="1"/>
              <a:t>Programme</a:t>
            </a:r>
            <a:endParaRPr lang="en-US" b="0" dirty="0"/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IAU's HESD Portal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Government initiatives on ESD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Expert Group ECTM LOS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Global in </a:t>
            </a:r>
            <a:r>
              <a:rPr lang="en-US" b="0" dirty="0" err="1"/>
              <a:t>ventory</a:t>
            </a:r>
            <a:r>
              <a:rPr lang="en-US" b="0" dirty="0"/>
              <a:t> on Regional and National Qualification Frameworks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Global Convention on the Recognition of Qualifications 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Bridging Declaration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ETF's mapping good practices on digital credentialing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407683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680186"/>
          </a:xfrm>
        </p:spPr>
        <p:txBody>
          <a:bodyPr/>
          <a:lstStyle/>
          <a:p>
            <a:r>
              <a:rPr lang="en-US" dirty="0"/>
              <a:t>Announced projects, initiatives and activities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3300852"/>
            <a:ext cx="18319538" cy="7829836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Global LLL Summit IAL Singapore</a:t>
            </a:r>
          </a:p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BILT Platform</a:t>
            </a:r>
          </a:p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ASEM WPP </a:t>
            </a:r>
            <a:r>
              <a:rPr lang="en-US" b="0" dirty="0" err="1"/>
              <a:t>Programme</a:t>
            </a:r>
            <a:endParaRPr lang="en-US" b="0" dirty="0"/>
          </a:p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IAU Higher Education for Sustainable Development Portal</a:t>
            </a:r>
          </a:p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IAU-government initiatives on ESD</a:t>
            </a:r>
          </a:p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Expert Group ECTM LOS</a:t>
            </a:r>
          </a:p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Global inventory on Regional and National Qualification Frameworks</a:t>
            </a:r>
          </a:p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Global Convention on the Recognition of Qualifications </a:t>
            </a:r>
          </a:p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ETF's mapping good practices on digital credentialing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314921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680186"/>
          </a:xfrm>
        </p:spPr>
        <p:txBody>
          <a:bodyPr/>
          <a:lstStyle/>
          <a:p>
            <a:r>
              <a:rPr lang="en-US" dirty="0"/>
              <a:t>Ministers invited Senior Officials: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3300852"/>
            <a:ext cx="18319538" cy="6918817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71"/>
            </a:pPr>
            <a:r>
              <a:rPr lang="en-US" b="0" dirty="0"/>
              <a:t>ASEM 2030 Strategy &amp; AP as further framework for AEP</a:t>
            </a:r>
          </a:p>
          <a:p>
            <a:pPr>
              <a:buClr>
                <a:srgbClr val="E30613"/>
              </a:buClr>
              <a:buFont typeface="+mj-lt"/>
              <a:buAutoNum type="arabicPeriod" startAt="71"/>
            </a:pPr>
            <a:r>
              <a:rPr lang="en-US" b="0" dirty="0"/>
              <a:t>Recommendations Working Paper Expert group </a:t>
            </a:r>
            <a:r>
              <a:rPr lang="en-US" b="0" dirty="0" err="1"/>
              <a:t>Digitalsation</a:t>
            </a:r>
            <a:endParaRPr lang="en-US" b="0" dirty="0"/>
          </a:p>
          <a:p>
            <a:pPr>
              <a:buClr>
                <a:srgbClr val="E30613"/>
              </a:buClr>
              <a:buFont typeface="+mj-lt"/>
              <a:buAutoNum type="arabicPeriod" startAt="71"/>
            </a:pPr>
            <a:r>
              <a:rPr lang="en-US" b="0" dirty="0"/>
              <a:t>Recommendations ARC8 Outlook 2030</a:t>
            </a:r>
          </a:p>
          <a:p>
            <a:pPr>
              <a:buClr>
                <a:srgbClr val="E30613"/>
              </a:buClr>
              <a:buFont typeface="+mj-lt"/>
              <a:buAutoNum type="arabicPeriod" startAt="71"/>
            </a:pPr>
            <a:r>
              <a:rPr lang="en-US" b="0" dirty="0"/>
              <a:t>Conventions on recognition</a:t>
            </a:r>
          </a:p>
          <a:p>
            <a:pPr>
              <a:buClr>
                <a:srgbClr val="E30613"/>
              </a:buClr>
              <a:buFont typeface="+mj-lt"/>
              <a:buAutoNum type="arabicPeriod" startAt="71"/>
            </a:pPr>
            <a:r>
              <a:rPr lang="en-US" b="0" dirty="0"/>
              <a:t>Qualifications of refugees and displaced persons</a:t>
            </a:r>
          </a:p>
          <a:p>
            <a:pPr>
              <a:buClr>
                <a:srgbClr val="E30613"/>
              </a:buClr>
              <a:buFont typeface="+mj-lt"/>
              <a:buAutoNum type="arabicPeriod" startAt="71"/>
            </a:pPr>
            <a:r>
              <a:rPr lang="en-US" b="0" dirty="0"/>
              <a:t>Standing Working Group </a:t>
            </a:r>
            <a:r>
              <a:rPr lang="en-US" b="0" dirty="0" err="1"/>
              <a:t>ToR</a:t>
            </a:r>
            <a:endParaRPr lang="en-US" b="0" dirty="0"/>
          </a:p>
          <a:p>
            <a:pPr>
              <a:buClr>
                <a:srgbClr val="E30613"/>
              </a:buClr>
              <a:buFont typeface="+mj-lt"/>
              <a:buAutoNum type="arabicPeriod" startAt="71"/>
            </a:pPr>
            <a:r>
              <a:rPr lang="en-US" b="0" dirty="0"/>
              <a:t>Synergies with multilateral </a:t>
            </a:r>
            <a:r>
              <a:rPr lang="en-US" b="0" dirty="0" err="1"/>
              <a:t>organisations</a:t>
            </a:r>
            <a:r>
              <a:rPr lang="en-US" b="0" dirty="0"/>
              <a:t> and other multilateral processes</a:t>
            </a:r>
          </a:p>
          <a:p>
            <a:pPr>
              <a:buClr>
                <a:srgbClr val="E30613"/>
              </a:buClr>
              <a:buFont typeface="+mj-lt"/>
              <a:buAutoNum type="arabicPeriod" startAt="71"/>
            </a:pPr>
            <a:r>
              <a:rPr lang="en-US" b="0" dirty="0"/>
              <a:t>Input for communication and visibility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189010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680186"/>
          </a:xfrm>
        </p:spPr>
        <p:txBody>
          <a:bodyPr/>
          <a:lstStyle/>
          <a:p>
            <a:r>
              <a:rPr lang="en-US" dirty="0"/>
              <a:t>Ministers mandated the ASEM Education Secretariat: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3300852"/>
            <a:ext cx="18319538" cy="3274743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79"/>
            </a:pPr>
            <a:r>
              <a:rPr lang="en-US" b="0" dirty="0"/>
              <a:t>Coordinate AEP</a:t>
            </a:r>
          </a:p>
          <a:p>
            <a:pPr>
              <a:buClr>
                <a:srgbClr val="E30613"/>
              </a:buClr>
              <a:buFont typeface="+mj-lt"/>
              <a:buAutoNum type="arabicPeriod" startAt="79"/>
            </a:pPr>
            <a:r>
              <a:rPr lang="en-US" b="0" dirty="0"/>
              <a:t>Stocktaking Report </a:t>
            </a:r>
          </a:p>
          <a:p>
            <a:pPr>
              <a:buClr>
                <a:srgbClr val="E30613"/>
              </a:buClr>
              <a:buFont typeface="+mj-lt"/>
              <a:buAutoNum type="arabicPeriod" startAt="79"/>
            </a:pPr>
            <a:r>
              <a:rPr lang="en-US" b="0" dirty="0"/>
              <a:t>Communication ASEM Summits</a:t>
            </a:r>
          </a:p>
          <a:p>
            <a:pPr>
              <a:buClr>
                <a:srgbClr val="E30613"/>
              </a:buClr>
              <a:buFont typeface="+mj-lt"/>
              <a:buAutoNum type="arabicPeriod" startAt="79"/>
            </a:pPr>
            <a:r>
              <a:rPr lang="en-US" b="0" dirty="0"/>
              <a:t>General communication on AEP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3802627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680186"/>
          </a:xfrm>
        </p:spPr>
        <p:txBody>
          <a:bodyPr/>
          <a:lstStyle/>
          <a:p>
            <a:r>
              <a:rPr lang="en-US" dirty="0"/>
              <a:t>The Ministers invite: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3300852"/>
            <a:ext cx="18319538" cy="3274743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83"/>
            </a:pPr>
            <a:r>
              <a:rPr lang="en-US" b="0" dirty="0"/>
              <a:t>Host AES</a:t>
            </a:r>
          </a:p>
          <a:p>
            <a:pPr>
              <a:buClr>
                <a:srgbClr val="E30613"/>
              </a:buClr>
              <a:buFont typeface="+mj-lt"/>
              <a:buAutoNum type="arabicPeriod" startAt="83"/>
            </a:pPr>
            <a:r>
              <a:rPr lang="en-US" b="0" dirty="0"/>
              <a:t>Host ISOM</a:t>
            </a:r>
          </a:p>
          <a:p>
            <a:pPr>
              <a:buClr>
                <a:srgbClr val="E30613"/>
              </a:buClr>
              <a:buFont typeface="+mj-lt"/>
              <a:buAutoNum type="arabicPeriod" startAt="83"/>
            </a:pPr>
            <a:r>
              <a:rPr lang="en-US" b="0" dirty="0"/>
              <a:t>Host SOM1</a:t>
            </a:r>
          </a:p>
          <a:p>
            <a:pPr>
              <a:buClr>
                <a:srgbClr val="E30613"/>
              </a:buClr>
              <a:buFont typeface="+mj-lt"/>
              <a:buAutoNum type="arabicPeriod" startAt="83"/>
            </a:pPr>
            <a:r>
              <a:rPr lang="en-US" b="0" dirty="0"/>
              <a:t>Host SOM2+ASEMME9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325128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29443" y="5155259"/>
            <a:ext cx="14628019" cy="2336024"/>
          </a:xfrm>
        </p:spPr>
        <p:txBody>
          <a:bodyPr/>
          <a:lstStyle/>
          <a:p>
            <a:r>
              <a:rPr lang="en-US" sz="5400" dirty="0">
                <a:solidFill>
                  <a:srgbClr val="005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 </a:t>
            </a:r>
            <a:br>
              <a:rPr lang="en-US" sz="5400" dirty="0">
                <a:solidFill>
                  <a:srgbClr val="005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5400" dirty="0">
                <a:solidFill>
                  <a:srgbClr val="005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rgbClr val="005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questions?</a:t>
            </a:r>
            <a:endParaRPr lang="fr-BE" sz="5400" dirty="0">
              <a:solidFill>
                <a:srgbClr val="00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General 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3195" y="3398082"/>
            <a:ext cx="18319538" cy="7740581"/>
          </a:xfrm>
        </p:spPr>
        <p:txBody>
          <a:bodyPr/>
          <a:lstStyle/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ASEMME8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Chair &amp; Opening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Thanks to Thailand for hosting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Previous ASEMME's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Meeting Theme &amp; Objectives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Reference to ASEM Summit Chair's Statement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Thanks to Germany for hosting SOM1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General commitment AEP 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Commitment sustaining the AEP and endorsement of Strategy 2030 &amp; Action Plan</a:t>
            </a:r>
            <a:endParaRPr lang="fr-BE" b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968134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</p:spTree>
    <p:extLst>
      <p:ext uri="{BB962C8B-B14F-4D97-AF65-F5344CB8AC3E}">
        <p14:creationId xmlns:p14="http://schemas.microsoft.com/office/powerpoint/2010/main" val="41771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General 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3195" y="3398082"/>
            <a:ext cx="18319538" cy="7214283"/>
          </a:xfrm>
        </p:spPr>
        <p:txBody>
          <a:bodyPr/>
          <a:lstStyle/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Meaning of the Strategy 2030 &amp; Action Plan and how it will be used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Strategy 2030 as an important milestone in the AEP 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Thank you drafting Committee and SWG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Commitment to contribution of AEP to the SDG4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Importance of </a:t>
            </a:r>
            <a:r>
              <a:rPr lang="en-US" b="0" dirty="0" err="1"/>
              <a:t>Digitalisation</a:t>
            </a:r>
            <a:r>
              <a:rPr lang="en-US" b="0" dirty="0"/>
              <a:t> and </a:t>
            </a:r>
            <a:r>
              <a:rPr lang="en-US" b="0" dirty="0" err="1"/>
              <a:t>Digitalisation</a:t>
            </a:r>
            <a:r>
              <a:rPr lang="en-US" b="0" dirty="0"/>
              <a:t> Expert Group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Thanks to ASEF for hosting ARC8 and providing Policy Recommendations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Synergies with other multilateral processes 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Link ASEM Education and EU's strategy/</a:t>
            </a:r>
            <a:r>
              <a:rPr lang="en-US" b="0" dirty="0" err="1"/>
              <a:t>programmes</a:t>
            </a:r>
            <a:endParaRPr lang="en-US" b="0" dirty="0"/>
          </a:p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Stocktaking Report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968134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</p:spTree>
    <p:extLst>
      <p:ext uri="{BB962C8B-B14F-4D97-AF65-F5344CB8AC3E}">
        <p14:creationId xmlns:p14="http://schemas.microsoft.com/office/powerpoint/2010/main" val="335925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General 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3195" y="3398082"/>
            <a:ext cx="18319538" cy="4930581"/>
          </a:xfrm>
        </p:spPr>
        <p:txBody>
          <a:bodyPr/>
          <a:lstStyle/>
          <a:p>
            <a:pPr marL="742950" indent="-742950">
              <a:buClr>
                <a:srgbClr val="E30613"/>
              </a:buClr>
              <a:buFont typeface="+mj-lt"/>
              <a:buAutoNum type="arabicPeriod" startAt="19"/>
            </a:pPr>
            <a:r>
              <a:rPr lang="en-US" b="0" dirty="0"/>
              <a:t>Thanks to French Community &amp; Flemish Community of Belgium to host the AES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9"/>
            </a:pPr>
            <a:r>
              <a:rPr lang="en-US" b="0" dirty="0"/>
              <a:t>Importance of AES and urgency to identify a new host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9"/>
            </a:pPr>
            <a:r>
              <a:rPr lang="en-US" b="0" dirty="0"/>
              <a:t>Recognize importance of ASEF General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9"/>
            </a:pPr>
            <a:r>
              <a:rPr lang="en-US" b="0" dirty="0"/>
              <a:t>Importance of visibility of the AEP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9"/>
            </a:pPr>
            <a:r>
              <a:rPr lang="en-US" b="0" dirty="0"/>
              <a:t>Thanks to all partners &amp; stakeholders for implementing initiatives and projects</a:t>
            </a:r>
            <a:endParaRPr lang="fr-BE" b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968134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</p:spTree>
    <p:extLst>
      <p:ext uri="{BB962C8B-B14F-4D97-AF65-F5344CB8AC3E}">
        <p14:creationId xmlns:p14="http://schemas.microsoft.com/office/powerpoint/2010/main" val="281807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1344984"/>
          </a:xfrm>
        </p:spPr>
        <p:txBody>
          <a:bodyPr/>
          <a:lstStyle/>
          <a:p>
            <a:r>
              <a:rPr lang="en-US" dirty="0"/>
              <a:t>Projects, initiatives and activities carried out between ASEMME7 and ASEMME8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5"/>
          </p:nvPr>
        </p:nvSpPr>
        <p:spPr>
          <a:xfrm>
            <a:off x="573195" y="3746103"/>
            <a:ext cx="18319538" cy="486287"/>
          </a:xfrm>
        </p:spPr>
        <p:txBody>
          <a:bodyPr/>
          <a:lstStyle/>
          <a:p>
            <a:r>
              <a:rPr lang="en-US" dirty="0"/>
              <a:t>Priority A: Quality Assurance and Recognition</a:t>
            </a:r>
            <a:endParaRPr lang="fr-BE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4478763"/>
            <a:ext cx="18319538" cy="4185761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24"/>
            </a:pPr>
            <a:r>
              <a:rPr lang="en-US" b="0" dirty="0"/>
              <a:t>Bridging Declaration 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24"/>
            </a:pPr>
            <a:r>
              <a:rPr lang="en-US" b="0" dirty="0"/>
              <a:t>Expert Group on Interregional Credit Transfer Mechanisms 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24"/>
            </a:pPr>
            <a:r>
              <a:rPr lang="en-US" b="0" dirty="0"/>
              <a:t>Global Convention on the Recognition of Higher Education Qualifications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24"/>
            </a:pPr>
            <a:r>
              <a:rPr lang="en-US" b="0" dirty="0"/>
              <a:t>EU-SHARE </a:t>
            </a:r>
            <a:r>
              <a:rPr lang="en-US" b="0" dirty="0" err="1"/>
              <a:t>Programme</a:t>
            </a:r>
            <a:endParaRPr lang="en-US" b="0" dirty="0"/>
          </a:p>
          <a:p>
            <a:pPr marL="742950" indent="-742950">
              <a:buClr>
                <a:srgbClr val="E30613"/>
              </a:buClr>
              <a:buFont typeface="+mj-lt"/>
              <a:buAutoNum type="arabicPeriod" startAt="24"/>
            </a:pPr>
            <a:r>
              <a:rPr lang="en-US" b="0" dirty="0"/>
              <a:t>IAU UNESCO World Higher Education Database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59355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1344984"/>
          </a:xfrm>
        </p:spPr>
        <p:txBody>
          <a:bodyPr/>
          <a:lstStyle/>
          <a:p>
            <a:r>
              <a:rPr lang="en-US" dirty="0"/>
              <a:t>Projects, initiatives and activities carried out between ASEMME7 and ASEMME8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5"/>
          </p:nvPr>
        </p:nvSpPr>
        <p:spPr>
          <a:xfrm>
            <a:off x="573195" y="3746103"/>
            <a:ext cx="18319538" cy="486287"/>
          </a:xfrm>
        </p:spPr>
        <p:txBody>
          <a:bodyPr/>
          <a:lstStyle/>
          <a:p>
            <a:r>
              <a:rPr lang="en-US" dirty="0"/>
              <a:t>Priority B: Engaging Business and Industry in Education</a:t>
            </a:r>
            <a:endParaRPr lang="fr-BE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4478763"/>
            <a:ext cx="18319538" cy="1452705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29"/>
            </a:pPr>
            <a:r>
              <a:rPr lang="en-US" b="0" dirty="0"/>
              <a:t>ASEM Work Placement </a:t>
            </a:r>
            <a:r>
              <a:rPr lang="en-US" b="0" dirty="0" err="1"/>
              <a:t>Programme</a:t>
            </a:r>
            <a:endParaRPr lang="en-US" b="0" dirty="0"/>
          </a:p>
          <a:p>
            <a:pPr>
              <a:buClr>
                <a:srgbClr val="E30613"/>
              </a:buClr>
              <a:buFont typeface="+mj-lt"/>
              <a:buAutoNum type="arabicPeriod" startAt="29"/>
            </a:pPr>
            <a:r>
              <a:rPr lang="en-US" b="0" dirty="0"/>
              <a:t>ASEF Higher Education Innovation Laboratories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394248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1344984"/>
          </a:xfrm>
        </p:spPr>
        <p:txBody>
          <a:bodyPr/>
          <a:lstStyle/>
          <a:p>
            <a:r>
              <a:rPr lang="en-US" dirty="0"/>
              <a:t>Projects, initiatives and activities carried out between ASEMME7 and ASEMME8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5"/>
          </p:nvPr>
        </p:nvSpPr>
        <p:spPr>
          <a:xfrm>
            <a:off x="573195" y="3746103"/>
            <a:ext cx="18319538" cy="486287"/>
          </a:xfrm>
        </p:spPr>
        <p:txBody>
          <a:bodyPr/>
          <a:lstStyle/>
          <a:p>
            <a:r>
              <a:rPr lang="en-US" dirty="0"/>
              <a:t>Priority C: Balanced Mobility</a:t>
            </a:r>
            <a:endParaRPr lang="fr-BE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4478763"/>
            <a:ext cx="18319538" cy="5096780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31"/>
            </a:pPr>
            <a:r>
              <a:rPr lang="en-US" b="0" dirty="0"/>
              <a:t>EU International Higher Education Fairs</a:t>
            </a:r>
          </a:p>
          <a:p>
            <a:pPr>
              <a:buClr>
                <a:srgbClr val="E30613"/>
              </a:buClr>
              <a:buFont typeface="+mj-lt"/>
              <a:buAutoNum type="arabicPeriod" startAt="31"/>
            </a:pPr>
            <a:r>
              <a:rPr lang="en-US" b="0" dirty="0"/>
              <a:t>AEI's ASEM Summer School</a:t>
            </a:r>
          </a:p>
          <a:p>
            <a:pPr>
              <a:buClr>
                <a:srgbClr val="E30613"/>
              </a:buClr>
              <a:buFont typeface="+mj-lt"/>
              <a:buAutoNum type="arabicPeriod" startAt="31"/>
            </a:pPr>
            <a:r>
              <a:rPr lang="en-US" b="0" dirty="0"/>
              <a:t>ASEM-DUO Fellowship </a:t>
            </a:r>
            <a:r>
              <a:rPr lang="en-US" b="0" dirty="0" err="1"/>
              <a:t>Programme</a:t>
            </a:r>
            <a:endParaRPr lang="en-US" b="0" dirty="0"/>
          </a:p>
          <a:p>
            <a:pPr>
              <a:buClr>
                <a:srgbClr val="E30613"/>
              </a:buClr>
              <a:buFont typeface="+mj-lt"/>
              <a:buAutoNum type="arabicPeriod" startAt="31"/>
            </a:pPr>
            <a:r>
              <a:rPr lang="en-US" b="0" dirty="0"/>
              <a:t>Pilot Project Arise ESN </a:t>
            </a:r>
          </a:p>
          <a:p>
            <a:pPr>
              <a:buClr>
                <a:srgbClr val="E30613"/>
              </a:buClr>
              <a:buFont typeface="+mj-lt"/>
              <a:buAutoNum type="arabicPeriod" startAt="31"/>
            </a:pPr>
            <a:r>
              <a:rPr lang="en-US" b="0" dirty="0"/>
              <a:t>Different ASEF projects</a:t>
            </a:r>
          </a:p>
          <a:p>
            <a:pPr>
              <a:buClr>
                <a:srgbClr val="E30613"/>
              </a:buClr>
              <a:buFont typeface="+mj-lt"/>
              <a:buAutoNum type="arabicPeriod" startAt="31"/>
            </a:pPr>
            <a:r>
              <a:rPr lang="en-US" b="0" dirty="0"/>
              <a:t>E-learning ASEM and ASEM Education Process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108117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1344984"/>
          </a:xfrm>
        </p:spPr>
        <p:txBody>
          <a:bodyPr/>
          <a:lstStyle/>
          <a:p>
            <a:r>
              <a:rPr lang="en-US" dirty="0"/>
              <a:t>Projects, initiatives and activities carried out between ASEMME7 and ASEMME8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5"/>
          </p:nvPr>
        </p:nvSpPr>
        <p:spPr>
          <a:xfrm>
            <a:off x="573195" y="3746103"/>
            <a:ext cx="18319538" cy="957185"/>
          </a:xfrm>
        </p:spPr>
        <p:txBody>
          <a:bodyPr/>
          <a:lstStyle/>
          <a:p>
            <a:r>
              <a:rPr lang="en-US" dirty="0"/>
              <a:t>Priority D: Lifelong Learning (LLL) including Technical and Vocational Education and Training (TVET)</a:t>
            </a:r>
            <a:endParaRPr lang="fr-BE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4937147"/>
            <a:ext cx="18319538" cy="6007799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37"/>
            </a:pPr>
            <a:r>
              <a:rPr lang="en-US" b="0" dirty="0"/>
              <a:t>ASEM LLL HUB</a:t>
            </a:r>
          </a:p>
          <a:p>
            <a:pPr>
              <a:buClr>
                <a:srgbClr val="E30613"/>
              </a:buClr>
              <a:buFont typeface="+mj-lt"/>
              <a:buAutoNum type="arabicPeriod" startAt="37"/>
            </a:pPr>
            <a:r>
              <a:rPr lang="en-US" b="0" dirty="0"/>
              <a:t>Publications, Tools, UIL</a:t>
            </a:r>
          </a:p>
          <a:p>
            <a:pPr>
              <a:buClr>
                <a:srgbClr val="E30613"/>
              </a:buClr>
              <a:buFont typeface="+mj-lt"/>
              <a:buAutoNum type="arabicPeriod" startAt="37"/>
            </a:pPr>
            <a:r>
              <a:rPr lang="en-US" b="0" dirty="0"/>
              <a:t>UNESCO World Reference Levels</a:t>
            </a:r>
          </a:p>
          <a:p>
            <a:pPr>
              <a:buClr>
                <a:srgbClr val="E30613"/>
              </a:buClr>
              <a:buFont typeface="+mj-lt"/>
              <a:buAutoNum type="arabicPeriod" startAt="37"/>
            </a:pPr>
            <a:r>
              <a:rPr lang="en-US" b="0" dirty="0"/>
              <a:t>International Handbook on Defining, writing and applying Learning Outcomes</a:t>
            </a:r>
          </a:p>
          <a:p>
            <a:pPr>
              <a:buClr>
                <a:srgbClr val="E30613"/>
              </a:buClr>
              <a:buFont typeface="+mj-lt"/>
              <a:buAutoNum type="arabicPeriod" startAt="37"/>
            </a:pPr>
            <a:r>
              <a:rPr lang="en-US" b="0" dirty="0"/>
              <a:t>Global Inventory on Regional and National Qualification Frameworks</a:t>
            </a:r>
          </a:p>
          <a:p>
            <a:pPr>
              <a:buClr>
                <a:srgbClr val="E30613"/>
              </a:buClr>
              <a:buFont typeface="+mj-lt"/>
              <a:buAutoNum type="arabicPeriod" startAt="37"/>
            </a:pPr>
            <a:r>
              <a:rPr lang="en-US" b="0" dirty="0"/>
              <a:t>Development of studies, toolkits &amp; reports on LLL </a:t>
            </a:r>
          </a:p>
          <a:p>
            <a:pPr>
              <a:buClr>
                <a:srgbClr val="E30613"/>
              </a:buClr>
              <a:buFont typeface="+mj-lt"/>
              <a:buAutoNum type="arabicPeriod" startAt="37"/>
            </a:pPr>
            <a:r>
              <a:rPr lang="en-US" b="0" dirty="0"/>
              <a:t>ASEM MOOC Network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210225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680186"/>
          </a:xfrm>
        </p:spPr>
        <p:txBody>
          <a:bodyPr/>
          <a:lstStyle/>
          <a:p>
            <a:r>
              <a:rPr lang="en-US" dirty="0"/>
              <a:t>Announced projects, initiatives and activities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3300852"/>
            <a:ext cx="18319538" cy="8740854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ASEM-DUO Fellowship </a:t>
            </a:r>
            <a:r>
              <a:rPr lang="en-US" b="0" dirty="0" err="1"/>
              <a:t>Programme</a:t>
            </a:r>
            <a:endParaRPr lang="en-US" b="0" dirty="0"/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ASEF education projects</a:t>
            </a:r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AEI's 7</a:t>
            </a:r>
            <a:r>
              <a:rPr lang="en-US" b="0" baseline="30000" dirty="0"/>
              <a:t>th</a:t>
            </a:r>
            <a:r>
              <a:rPr lang="en-US" b="0" dirty="0"/>
              <a:t> and 8</a:t>
            </a:r>
            <a:r>
              <a:rPr lang="en-US" b="0" baseline="30000" dirty="0"/>
              <a:t>th</a:t>
            </a:r>
            <a:r>
              <a:rPr lang="en-US" b="0" dirty="0"/>
              <a:t> Summer School</a:t>
            </a:r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EU's Higher Education Fairs in Asia</a:t>
            </a:r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ESN umbrella </a:t>
            </a:r>
            <a:r>
              <a:rPr lang="en-US" b="0" dirty="0" err="1"/>
              <a:t>organisation</a:t>
            </a:r>
            <a:r>
              <a:rPr lang="en-US" b="0" dirty="0"/>
              <a:t> in Asia</a:t>
            </a:r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Promote Erasmus+ calls </a:t>
            </a:r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SEAMEO-RIHED project on future-oriented </a:t>
            </a:r>
            <a:r>
              <a:rPr lang="en-US" b="0" dirty="0" err="1"/>
              <a:t>internationalisation</a:t>
            </a:r>
            <a:endParaRPr lang="en-US" b="0" dirty="0"/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COIL Pilot Projects</a:t>
            </a:r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SEA-EU mobility </a:t>
            </a:r>
            <a:r>
              <a:rPr lang="en-US" b="0" dirty="0" err="1"/>
              <a:t>programme</a:t>
            </a:r>
            <a:r>
              <a:rPr lang="en-US" b="0" dirty="0"/>
              <a:t> on sustainability</a:t>
            </a:r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1233242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AES" val="gqRovuB6"/>
  <p:tag name="ARTICULATE_SLIDE_COUNT" val="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es">
  <a:themeElements>
    <a:clrScheme name="Custom 19">
      <a:dk1>
        <a:srgbClr val="004F91"/>
      </a:dk1>
      <a:lt1>
        <a:sysClr val="window" lastClr="FFFFFF"/>
      </a:lt1>
      <a:dk2>
        <a:srgbClr val="004F91"/>
      </a:dk2>
      <a:lt2>
        <a:srgbClr val="EFEFEF"/>
      </a:lt2>
      <a:accent1>
        <a:srgbClr val="004F91"/>
      </a:accent1>
      <a:accent2>
        <a:srgbClr val="E30613"/>
      </a:accent2>
      <a:accent3>
        <a:srgbClr val="00BFB2"/>
      </a:accent3>
      <a:accent4>
        <a:srgbClr val="018090"/>
      </a:accent4>
      <a:accent5>
        <a:srgbClr val="F0F3BD"/>
      </a:accent5>
      <a:accent6>
        <a:srgbClr val="C64191"/>
      </a:accent6>
      <a:hlink>
        <a:srgbClr val="000000"/>
      </a:hlink>
      <a:folHlink>
        <a:srgbClr val="000000"/>
      </a:folHlink>
    </a:clrScheme>
    <a:fontScheme name="Custom 14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s" id="{6CD1FE1E-0A4E-4D6A-8818-EAC8DAA9B1B6}" vid="{FB5D39CE-7FA7-4682-B606-29F86EC07B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C628D28AA914291126004052F312B" ma:contentTypeVersion="15" ma:contentTypeDescription="Een nieuw document maken." ma:contentTypeScope="" ma:versionID="0132b68819175072e5645244dff9012e">
  <xsd:schema xmlns:xsd="http://www.w3.org/2001/XMLSchema" xmlns:xs="http://www.w3.org/2001/XMLSchema" xmlns:p="http://schemas.microsoft.com/office/2006/metadata/properties" xmlns:ns2="7d3be582-bde1-422d-898f-a79db5f49d9c" xmlns:ns3="e1183e09-c796-41a2-ba5a-4d319536ae41" targetNamespace="http://schemas.microsoft.com/office/2006/metadata/properties" ma:root="true" ma:fieldsID="724d75289fbb2fa65372ea6970707a23" ns2:_="" ns3:_="">
    <xsd:import namespace="7d3be582-bde1-422d-898f-a79db5f49d9c"/>
    <xsd:import namespace="e1183e09-c796-41a2-ba5a-4d319536a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be582-bde1-422d-898f-a79db5f49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83e09-c796-41a2-ba5a-4d319536ae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35520A-50C9-495B-8F41-6C7EAA8679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5CC753-07E6-48B9-8B38-B5DB8D4A89B6}">
  <ds:schemaRefs>
    <ds:schemaRef ds:uri="http://purl.org/dc/dcmitype/"/>
    <ds:schemaRef ds:uri="e1183e09-c796-41a2-ba5a-4d319536ae41"/>
    <ds:schemaRef ds:uri="http://purl.org/dc/elements/1.1/"/>
    <ds:schemaRef ds:uri="http://schemas.microsoft.com/office/2006/metadata/properties"/>
    <ds:schemaRef ds:uri="7d3be582-bde1-422d-898f-a79db5f49d9c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82AF53-F6F0-458C-855E-1370909972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3be582-bde1-422d-898f-a79db5f49d9c"/>
    <ds:schemaRef ds:uri="e1183e09-c796-41a2-ba5a-4d319536ae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696</Words>
  <Application>Microsoft Office PowerPoint</Application>
  <PresentationFormat>Personnalisé</PresentationFormat>
  <Paragraphs>130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aes</vt:lpstr>
      <vt:lpstr>Presentation and Discussion on the Chairs' Conclusions</vt:lpstr>
      <vt:lpstr>General Conclusions</vt:lpstr>
      <vt:lpstr>General Conclusions</vt:lpstr>
      <vt:lpstr>General Conclusions</vt:lpstr>
      <vt:lpstr>Projects, initiatives and activities carried out between ASEMME7 and ASEMME8</vt:lpstr>
      <vt:lpstr>Projects, initiatives and activities carried out between ASEMME7 and ASEMME8</vt:lpstr>
      <vt:lpstr>Projects, initiatives and activities carried out between ASEMME7 and ASEMME8</vt:lpstr>
      <vt:lpstr>Projects, initiatives and activities carried out between ASEMME7 and ASEMME8</vt:lpstr>
      <vt:lpstr>Announced projects, initiatives and activities</vt:lpstr>
      <vt:lpstr>Announced projects, initiatives and activities</vt:lpstr>
      <vt:lpstr>Announced projects, initiatives and activities</vt:lpstr>
      <vt:lpstr>Ministers invited Senior Officials:</vt:lpstr>
      <vt:lpstr>Ministers mandated the ASEM Education Secretariat:</vt:lpstr>
      <vt:lpstr>The Ministers invite:</vt:lpstr>
      <vt:lpstr>Thank you for your attention 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New Draft ASEM Education Vision, Mission and Strategy 2030</dc:title>
  <dc:creator>Reynders Nadia</dc:creator>
  <cp:lastModifiedBy>van Heumen Mariëlle</cp:lastModifiedBy>
  <cp:revision>86</cp:revision>
  <dcterms:created xsi:type="dcterms:W3CDTF">2020-05-25T11:06:26Z</dcterms:created>
  <dcterms:modified xsi:type="dcterms:W3CDTF">2021-12-12T14:28:06Z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31F9FA42-ECEA-4CD3-8C90-C61850A1C3FD</vt:lpwstr>
  </property>
  <property fmtid="{D5CDD505-2E9C-101B-9397-08002B2CF9AE}" pid="3" name="ArticulatePath">
    <vt:lpwstr>https://vlaamseoverheid.sharepoint.com/sites/1f2b8g/THEMA_HO/ASEM/Vision &amp; Strategy 2030/SWG Meeting end 28 May/Presentation new draft Vision, Mission and Strategy 2030</vt:lpwstr>
  </property>
  <property fmtid="{D5CDD505-2E9C-101B-9397-08002B2CF9AE}" pid="4" name="ContentTypeId">
    <vt:lpwstr>0x010100C02C628D28AA914291126004052F312B</vt:lpwstr>
  </property>
</Properties>
</file>